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9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5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21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25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4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38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7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83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2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0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7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6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0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5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72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3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0FD6D9-F60F-47A8-B82F-B07F42069222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C93509-2585-4CC2-832F-CCED257E6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52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Sabbatai_Ze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D5BB-6C20-4CE2-B612-18A4102FC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317071"/>
            <a:ext cx="8516349" cy="1241571"/>
          </a:xfrm>
        </p:spPr>
        <p:txBody>
          <a:bodyPr/>
          <a:lstStyle/>
          <a:p>
            <a:r>
              <a:rPr lang="en-GB" dirty="0"/>
              <a:t>Permitting the </a:t>
            </a:r>
            <a:r>
              <a:rPr lang="en-GB" dirty="0" err="1"/>
              <a:t>ForBIDDEN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A4A84-BC31-4AEE-BCA0-00ACF17B6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021746"/>
            <a:ext cx="6400800" cy="677799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How </a:t>
            </a:r>
            <a:r>
              <a:rPr lang="en-GB" dirty="0" err="1">
                <a:solidFill>
                  <a:schemeClr val="tx1"/>
                </a:solidFill>
              </a:rPr>
              <a:t>Shabbetai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Tzvi</a:t>
            </a:r>
            <a:r>
              <a:rPr lang="en-GB" dirty="0">
                <a:solidFill>
                  <a:schemeClr val="tx1"/>
                </a:solidFill>
              </a:rPr>
              <a:t> Tore Up The Talmud</a:t>
            </a:r>
          </a:p>
        </p:txBody>
      </p:sp>
      <p:pic>
        <p:nvPicPr>
          <p:cNvPr id="4" name="Picture 3" descr="A picture containing text, book, photo&#10;&#10;Description automatically generated">
            <a:extLst>
              <a:ext uri="{FF2B5EF4-FFF2-40B4-BE49-F238E27FC236}">
                <a16:creationId xmlns:a16="http://schemas.microsoft.com/office/drawing/2014/main" id="{0D9AE228-3A3A-4D44-80B2-DFF1432D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85"/>
            <a:ext cx="3443877" cy="1380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D4F14-9C4B-4AC8-AFA0-8DDAAF10A158}"/>
              </a:ext>
            </a:extLst>
          </p:cNvPr>
          <p:cNvSpPr txBox="1"/>
          <p:nvPr/>
        </p:nvSpPr>
        <p:spPr>
          <a:xfrm>
            <a:off x="7387016" y="6550223"/>
            <a:ext cx="4877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Harry Freedman	www.harryfreedmanbooks.com</a:t>
            </a:r>
          </a:p>
        </p:txBody>
      </p:sp>
    </p:spTree>
    <p:extLst>
      <p:ext uri="{BB962C8B-B14F-4D97-AF65-F5344CB8AC3E}">
        <p14:creationId xmlns:p14="http://schemas.microsoft.com/office/powerpoint/2010/main" val="410554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, photo&#10;&#10;Description automatically generated">
            <a:extLst>
              <a:ext uri="{FF2B5EF4-FFF2-40B4-BE49-F238E27FC236}">
                <a16:creationId xmlns:a16="http://schemas.microsoft.com/office/drawing/2014/main" id="{0D9AE228-3A3A-4D44-80B2-DFF1432D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85"/>
            <a:ext cx="3443877" cy="1380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D4F14-9C4B-4AC8-AFA0-8DDAAF10A158}"/>
              </a:ext>
            </a:extLst>
          </p:cNvPr>
          <p:cNvSpPr txBox="1"/>
          <p:nvPr/>
        </p:nvSpPr>
        <p:spPr>
          <a:xfrm>
            <a:off x="7387016" y="6550223"/>
            <a:ext cx="4877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Harry Freedman	www.harryfreedmanbooks.com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67C1A-8E3F-4248-BD63-DD6320252A19}"/>
              </a:ext>
            </a:extLst>
          </p:cNvPr>
          <p:cNvSpPr txBox="1"/>
          <p:nvPr/>
        </p:nvSpPr>
        <p:spPr>
          <a:xfrm>
            <a:off x="373820" y="243281"/>
            <a:ext cx="70131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Born: Smyrna. 9 Av 1626</a:t>
            </a:r>
          </a:p>
          <a:p>
            <a:endParaRPr lang="en-GB" sz="1600" dirty="0"/>
          </a:p>
          <a:p>
            <a:r>
              <a:rPr lang="en-GB" sz="1600" dirty="0"/>
              <a:t>Studied in Yeshiva till age 18. May have received semicha</a:t>
            </a:r>
          </a:p>
          <a:p>
            <a:endParaRPr lang="en-GB" sz="1600" dirty="0"/>
          </a:p>
          <a:p>
            <a:r>
              <a:rPr lang="en-GB" sz="1600" dirty="0"/>
              <a:t>Studied </a:t>
            </a:r>
            <a:r>
              <a:rPr lang="en-GB" sz="1600" dirty="0" err="1"/>
              <a:t>Kaballah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Exhibits bipolar symptoms. </a:t>
            </a:r>
          </a:p>
          <a:p>
            <a:endParaRPr lang="he-IL" sz="1600" dirty="0"/>
          </a:p>
          <a:p>
            <a:r>
              <a:rPr lang="en-GB" sz="1600" dirty="0" err="1"/>
              <a:t>Chmielnicki</a:t>
            </a:r>
            <a:r>
              <a:rPr lang="en-GB" sz="1600" dirty="0"/>
              <a:t> Massacres 1648.</a:t>
            </a:r>
          </a:p>
          <a:p>
            <a:endParaRPr lang="en-GB" sz="1600" dirty="0"/>
          </a:p>
          <a:p>
            <a:r>
              <a:rPr lang="en-GB" sz="1600" dirty="0"/>
              <a:t>Hears voice proclaiming: You are the saviour of Israel,  I swear by my right hand that you are the true redeemer and there is none that redeems besides you”. </a:t>
            </a:r>
          </a:p>
          <a:p>
            <a:endParaRPr lang="en-GB" sz="1600" dirty="0"/>
          </a:p>
          <a:p>
            <a:r>
              <a:rPr lang="en-GB" sz="1600" dirty="0"/>
              <a:t>Believes himself anointed by Elijah, 21 Sivan 1648</a:t>
            </a:r>
            <a:endParaRPr lang="he-IL" sz="1600" dirty="0"/>
          </a:p>
          <a:p>
            <a:endParaRPr lang="en-GB" sz="1600" dirty="0"/>
          </a:p>
          <a:p>
            <a:r>
              <a:rPr lang="en-GB" sz="1600" dirty="0"/>
              <a:t>Frequently pronounces Ineffable name.</a:t>
            </a:r>
            <a:endParaRPr lang="he-IL" sz="16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30C28-411C-4D25-A239-0C7B09A91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2626" y="3037888"/>
            <a:ext cx="2290572" cy="28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, photo&#10;&#10;Description automatically generated">
            <a:extLst>
              <a:ext uri="{FF2B5EF4-FFF2-40B4-BE49-F238E27FC236}">
                <a16:creationId xmlns:a16="http://schemas.microsoft.com/office/drawing/2014/main" id="{0D9AE228-3A3A-4D44-80B2-DFF1432D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85"/>
            <a:ext cx="3443877" cy="1380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D4F14-9C4B-4AC8-AFA0-8DDAAF10A158}"/>
              </a:ext>
            </a:extLst>
          </p:cNvPr>
          <p:cNvSpPr txBox="1"/>
          <p:nvPr/>
        </p:nvSpPr>
        <p:spPr>
          <a:xfrm>
            <a:off x="7387016" y="6550223"/>
            <a:ext cx="4877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Harry Freedman	www.harryfreedmanbooks.com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67C1A-8E3F-4248-BD63-DD6320252A19}"/>
              </a:ext>
            </a:extLst>
          </p:cNvPr>
          <p:cNvSpPr txBox="1"/>
          <p:nvPr/>
        </p:nvSpPr>
        <p:spPr>
          <a:xfrm>
            <a:off x="373820" y="243281"/>
            <a:ext cx="729371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Expelled from Smyrna 1651, begins wandering</a:t>
            </a:r>
          </a:p>
          <a:p>
            <a:endParaRPr lang="en-GB" sz="1600" dirty="0"/>
          </a:p>
          <a:p>
            <a:r>
              <a:rPr lang="en-GB" sz="1600" dirty="0"/>
              <a:t>Salonika- erects </a:t>
            </a:r>
            <a:r>
              <a:rPr lang="en-GB" sz="1600" dirty="0" err="1"/>
              <a:t>chupa</a:t>
            </a:r>
            <a:r>
              <a:rPr lang="en-GB" sz="1600" dirty="0"/>
              <a:t>, marries </a:t>
            </a:r>
            <a:r>
              <a:rPr lang="en-GB" sz="1600" dirty="0" err="1"/>
              <a:t>Sefer</a:t>
            </a:r>
            <a:r>
              <a:rPr lang="en-GB" sz="1600" dirty="0"/>
              <a:t> Torah. Expelled from city.</a:t>
            </a:r>
          </a:p>
          <a:p>
            <a:endParaRPr lang="en-GB" sz="1600" dirty="0"/>
          </a:p>
          <a:p>
            <a:r>
              <a:rPr lang="en-GB" sz="1600" dirty="0"/>
              <a:t>Constantinople. Places large fish in a cradle, symbolising slow growth of redemption under the sign of Pisces. </a:t>
            </a:r>
          </a:p>
          <a:p>
            <a:endParaRPr lang="en-GB" sz="1600" dirty="0"/>
          </a:p>
          <a:p>
            <a:r>
              <a:rPr lang="en-GB" sz="1600" dirty="0"/>
              <a:t>Proclaims and celebrates all 3 festivals in the space of one week.</a:t>
            </a:r>
          </a:p>
          <a:p>
            <a:endParaRPr lang="en-GB" sz="1600" dirty="0"/>
          </a:p>
          <a:p>
            <a:r>
              <a:rPr lang="en-GB" sz="1600" dirty="0"/>
              <a:t>Develops idea of holy deeds through sinning.</a:t>
            </a:r>
          </a:p>
          <a:p>
            <a:endParaRPr lang="en-GB" sz="1600" dirty="0"/>
          </a:p>
          <a:p>
            <a:r>
              <a:rPr lang="he-IL" sz="1600" dirty="0"/>
              <a:t>ברוך מתיר אסורים</a:t>
            </a:r>
            <a:endParaRPr lang="en-GB" sz="1600" dirty="0"/>
          </a:p>
          <a:p>
            <a:r>
              <a:rPr lang="he-IL" sz="1600" dirty="0"/>
              <a:t>ברוך מתיר אסירים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Rejects Talmudic law, first hints that he has received a ‘new law’.</a:t>
            </a:r>
          </a:p>
          <a:p>
            <a:endParaRPr lang="en-GB" sz="1600" dirty="0"/>
          </a:p>
          <a:p>
            <a:r>
              <a:rPr lang="en-GB" sz="1600" dirty="0"/>
              <a:t>Excommunicated and flogged.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8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, photo&#10;&#10;Description automatically generated">
            <a:extLst>
              <a:ext uri="{FF2B5EF4-FFF2-40B4-BE49-F238E27FC236}">
                <a16:creationId xmlns:a16="http://schemas.microsoft.com/office/drawing/2014/main" id="{0D9AE228-3A3A-4D44-80B2-DFF1432D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85"/>
            <a:ext cx="3443877" cy="1380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D4F14-9C4B-4AC8-AFA0-8DDAAF10A158}"/>
              </a:ext>
            </a:extLst>
          </p:cNvPr>
          <p:cNvSpPr txBox="1"/>
          <p:nvPr/>
        </p:nvSpPr>
        <p:spPr>
          <a:xfrm>
            <a:off x="7387016" y="6550223"/>
            <a:ext cx="4877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Harry Freedman	www.harryfreedmanbooks.com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67C1A-8E3F-4248-BD63-DD6320252A19}"/>
              </a:ext>
            </a:extLst>
          </p:cNvPr>
          <p:cNvSpPr txBox="1"/>
          <p:nvPr/>
        </p:nvSpPr>
        <p:spPr>
          <a:xfrm>
            <a:off x="540540" y="464943"/>
            <a:ext cx="7013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Travels to Jerusalem</a:t>
            </a:r>
          </a:p>
          <a:p>
            <a:endParaRPr lang="en-GB" dirty="0"/>
          </a:p>
          <a:p>
            <a:r>
              <a:rPr lang="en-GB" dirty="0"/>
              <a:t>Sent on fund raising mission to Cairo. Hears about Nathan of Gaza</a:t>
            </a:r>
          </a:p>
          <a:p>
            <a:endParaRPr lang="en-GB" dirty="0"/>
          </a:p>
          <a:p>
            <a:r>
              <a:rPr lang="en-GB" dirty="0"/>
              <a:t>Met Nathan of Gaza 1665</a:t>
            </a:r>
          </a:p>
          <a:p>
            <a:endParaRPr lang="en-GB" dirty="0"/>
          </a:p>
          <a:p>
            <a:r>
              <a:rPr lang="en-GB" dirty="0"/>
              <a:t>Nathan becomes his prophet. Sabbatian mania sweeps through Jewish World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D34A6-8AB0-4F8D-96D7-D4EFD43D5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45" y="464943"/>
            <a:ext cx="2276475" cy="4057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34A028-71FA-4228-934B-81F7CC9A0C96}"/>
              </a:ext>
            </a:extLst>
          </p:cNvPr>
          <p:cNvSpPr txBox="1"/>
          <p:nvPr/>
        </p:nvSpPr>
        <p:spPr>
          <a:xfrm>
            <a:off x="8453045" y="4936243"/>
            <a:ext cx="2223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The Crowning of </a:t>
            </a:r>
            <a:r>
              <a:rPr lang="en-GB" sz="1000" dirty="0" err="1"/>
              <a:t>Shabbetai</a:t>
            </a:r>
            <a:r>
              <a:rPr lang="en-GB" sz="1000" dirty="0"/>
              <a:t> </a:t>
            </a:r>
            <a:r>
              <a:rPr lang="en-GB" sz="1000" dirty="0" err="1"/>
              <a:t>Tzvi</a:t>
            </a:r>
            <a:endParaRPr lang="en-GB" sz="1000" dirty="0"/>
          </a:p>
          <a:p>
            <a:r>
              <a:rPr lang="en-GB" sz="1000" dirty="0"/>
              <a:t>From </a:t>
            </a:r>
            <a:r>
              <a:rPr lang="en-GB" sz="1000" i="1" dirty="0"/>
              <a:t>Tikkun </a:t>
            </a:r>
            <a:r>
              <a:rPr lang="en-GB" sz="1000" i="1" dirty="0" err="1"/>
              <a:t>K'riyah</a:t>
            </a:r>
            <a:r>
              <a:rPr lang="en-GB" sz="1000" dirty="0"/>
              <a:t>, 1666</a:t>
            </a:r>
          </a:p>
        </p:txBody>
      </p:sp>
    </p:spTree>
    <p:extLst>
      <p:ext uri="{BB962C8B-B14F-4D97-AF65-F5344CB8AC3E}">
        <p14:creationId xmlns:p14="http://schemas.microsoft.com/office/powerpoint/2010/main" val="34182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, photo&#10;&#10;Description automatically generated">
            <a:extLst>
              <a:ext uri="{FF2B5EF4-FFF2-40B4-BE49-F238E27FC236}">
                <a16:creationId xmlns:a16="http://schemas.microsoft.com/office/drawing/2014/main" id="{0D9AE228-3A3A-4D44-80B2-DFF1432D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85"/>
            <a:ext cx="3443877" cy="1380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D4F14-9C4B-4AC8-AFA0-8DDAAF10A158}"/>
              </a:ext>
            </a:extLst>
          </p:cNvPr>
          <p:cNvSpPr txBox="1"/>
          <p:nvPr/>
        </p:nvSpPr>
        <p:spPr>
          <a:xfrm>
            <a:off x="7387016" y="6550223"/>
            <a:ext cx="4877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Harry Freedman	www.harryfreedmanbooks.com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67C1A-8E3F-4248-BD63-DD6320252A19}"/>
              </a:ext>
            </a:extLst>
          </p:cNvPr>
          <p:cNvSpPr txBox="1"/>
          <p:nvPr/>
        </p:nvSpPr>
        <p:spPr>
          <a:xfrm>
            <a:off x="449320" y="310393"/>
            <a:ext cx="7013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Travels to Istanbul 1666</a:t>
            </a:r>
          </a:p>
          <a:p>
            <a:endParaRPr lang="en-GB" dirty="0"/>
          </a:p>
          <a:p>
            <a:r>
              <a:rPr lang="en-GB" dirty="0"/>
              <a:t>Summoned to the Sultan, September 1666</a:t>
            </a:r>
          </a:p>
          <a:p>
            <a:endParaRPr lang="en-GB" dirty="0"/>
          </a:p>
          <a:p>
            <a:r>
              <a:rPr lang="en-GB" dirty="0"/>
              <a:t>Converts to Islam</a:t>
            </a:r>
          </a:p>
          <a:p>
            <a:endParaRPr lang="en-GB" dirty="0"/>
          </a:p>
          <a:p>
            <a:r>
              <a:rPr lang="en-GB" dirty="0"/>
              <a:t>Emergence of </a:t>
            </a:r>
            <a:r>
              <a:rPr lang="en-GB" dirty="0" err="1"/>
              <a:t>Dolmeh</a:t>
            </a:r>
            <a:r>
              <a:rPr lang="en-GB" dirty="0"/>
              <a:t> sect in Turkey</a:t>
            </a:r>
          </a:p>
          <a:p>
            <a:endParaRPr lang="en-GB" dirty="0"/>
          </a:p>
          <a:p>
            <a:r>
              <a:rPr lang="en-GB" dirty="0" err="1"/>
              <a:t>Sabbatianism</a:t>
            </a:r>
            <a:r>
              <a:rPr lang="en-GB" dirty="0"/>
              <a:t> continues to echo through Jewish world.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8A9C1-FF34-4898-8428-8BBFC18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50" y="2250774"/>
            <a:ext cx="4667730" cy="34726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C032BB-5376-4D12-AB31-251942DC1B3A}"/>
              </a:ext>
            </a:extLst>
          </p:cNvPr>
          <p:cNvSpPr/>
          <p:nvPr/>
        </p:nvSpPr>
        <p:spPr>
          <a:xfrm>
            <a:off x="8857945" y="5906705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London Gazette April 1666</a:t>
            </a:r>
          </a:p>
        </p:txBody>
      </p:sp>
    </p:spTree>
    <p:extLst>
      <p:ext uri="{BB962C8B-B14F-4D97-AF65-F5344CB8AC3E}">
        <p14:creationId xmlns:p14="http://schemas.microsoft.com/office/powerpoint/2010/main" val="5058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145</TotalTime>
  <Words>253</Words>
  <Application>Microsoft Office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Slice</vt:lpstr>
      <vt:lpstr>Permitting the ForBIDDEN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Permitting the ForBIDDEN</dc:title>
  <dc:creator>Harry Freedman</dc:creator>
  <cp:lastModifiedBy>Harry Freedman</cp:lastModifiedBy>
  <cp:revision>12</cp:revision>
  <dcterms:created xsi:type="dcterms:W3CDTF">2018-11-25T12:10:05Z</dcterms:created>
  <dcterms:modified xsi:type="dcterms:W3CDTF">2018-12-04T09:39:44Z</dcterms:modified>
</cp:coreProperties>
</file>